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7" r:id="rId11"/>
    <p:sldId id="265" r:id="rId12"/>
    <p:sldId id="268" r:id="rId13"/>
    <p:sldId id="266"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6D3A46C-D571-495F-9BCA-9F2DA927517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405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spTree>
    <p:extLst>
      <p:ext uri="{BB962C8B-B14F-4D97-AF65-F5344CB8AC3E}">
        <p14:creationId xmlns:p14="http://schemas.microsoft.com/office/powerpoint/2010/main" val="994042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2341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36F0BF-AC3D-4D81-A42C-26AC025AEEE9}" type="datetimeFigureOut">
              <a:rPr lang="en-US" smtClean="0"/>
              <a:t>10/11/2021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D3A46C-D571-495F-9BCA-9F2DA9275176}" type="slidenum">
              <a:rPr lang="en-US" smtClean="0"/>
              <a:t>‹#›</a:t>
            </a:fld>
            <a:endParaRPr lang="en-US"/>
          </a:p>
        </p:txBody>
      </p:sp>
    </p:spTree>
    <p:extLst>
      <p:ext uri="{BB962C8B-B14F-4D97-AF65-F5344CB8AC3E}">
        <p14:creationId xmlns:p14="http://schemas.microsoft.com/office/powerpoint/2010/main" val="2904531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36F0BF-AC3D-4D81-A42C-26AC025AEEE9}" type="datetimeFigureOut">
              <a:rPr lang="en-US" smtClean="0"/>
              <a:t>10/11/2021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D3A46C-D571-495F-9BCA-9F2DA927517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3477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D36F0BF-AC3D-4D81-A42C-26AC025AEEE9}" type="datetimeFigureOut">
              <a:rPr lang="en-US" smtClean="0"/>
              <a:t>10/11/2021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D3A46C-D571-495F-9BCA-9F2DA927517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9414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6F0BF-AC3D-4D81-A42C-26AC025AEEE9}" type="datetimeFigureOut">
              <a:rPr lang="en-US" smtClean="0"/>
              <a:t>10/11/2021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D3A46C-D571-495F-9BCA-9F2DA9275176}" type="slidenum">
              <a:rPr lang="en-US" smtClean="0"/>
              <a:t>‹#›</a:t>
            </a:fld>
            <a:endParaRPr lang="en-US"/>
          </a:p>
        </p:txBody>
      </p:sp>
    </p:spTree>
    <p:extLst>
      <p:ext uri="{BB962C8B-B14F-4D97-AF65-F5344CB8AC3E}">
        <p14:creationId xmlns:p14="http://schemas.microsoft.com/office/powerpoint/2010/main" val="3037619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D36F0BF-AC3D-4D81-A42C-26AC025AEEE9}" type="datetimeFigureOut">
              <a:rPr lang="en-US" smtClean="0"/>
              <a:t>10/11/2021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D3A46C-D571-495F-9BCA-9F2DA927517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631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D36F0BF-AC3D-4D81-A42C-26AC025AEEE9}" type="datetimeFigureOut">
              <a:rPr lang="en-US" smtClean="0"/>
              <a:t>10/11/2021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D3A46C-D571-495F-9BCA-9F2DA9275176}" type="slidenum">
              <a:rPr lang="en-US" smtClean="0"/>
              <a:t>‹#›</a:t>
            </a:fld>
            <a:endParaRPr lang="en-US"/>
          </a:p>
        </p:txBody>
      </p:sp>
    </p:spTree>
    <p:extLst>
      <p:ext uri="{BB962C8B-B14F-4D97-AF65-F5344CB8AC3E}">
        <p14:creationId xmlns:p14="http://schemas.microsoft.com/office/powerpoint/2010/main" val="756024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D36F0BF-AC3D-4D81-A42C-26AC025AEEE9}" type="datetimeFigureOut">
              <a:rPr lang="en-US" smtClean="0"/>
              <a:t>10/11/2021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D3A46C-D571-495F-9BCA-9F2DA9275176}" type="slidenum">
              <a:rPr lang="en-US" smtClean="0"/>
              <a:t>‹#›</a:t>
            </a:fld>
            <a:endParaRPr lang="en-US"/>
          </a:p>
        </p:txBody>
      </p:sp>
    </p:spTree>
    <p:extLst>
      <p:ext uri="{BB962C8B-B14F-4D97-AF65-F5344CB8AC3E}">
        <p14:creationId xmlns:p14="http://schemas.microsoft.com/office/powerpoint/2010/main" val="1271818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1938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7735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spTree>
    <p:extLst>
      <p:ext uri="{BB962C8B-B14F-4D97-AF65-F5344CB8AC3E}">
        <p14:creationId xmlns:p14="http://schemas.microsoft.com/office/powerpoint/2010/main" val="591462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0428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2316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8689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36F0BF-AC3D-4D81-A42C-26AC025AEEE9}" type="datetimeFigureOut">
              <a:rPr lang="en-US" smtClean="0"/>
              <a:t>10/11/2021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D3A46C-D571-495F-9BCA-9F2DA927517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0417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D36F0BF-AC3D-4D81-A42C-26AC025AEEE9}" type="datetimeFigureOut">
              <a:rPr lang="en-US" smtClean="0"/>
              <a:t>10/11/2021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6D3A46C-D571-495F-9BCA-9F2DA9275176}" type="slidenum">
              <a:rPr lang="en-US" smtClean="0"/>
              <a:t>‹#›</a:t>
            </a:fld>
            <a:endParaRPr lang="en-US"/>
          </a:p>
        </p:txBody>
      </p:sp>
    </p:spTree>
    <p:extLst>
      <p:ext uri="{BB962C8B-B14F-4D97-AF65-F5344CB8AC3E}">
        <p14:creationId xmlns:p14="http://schemas.microsoft.com/office/powerpoint/2010/main" val="2074581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7" y="1805817"/>
            <a:ext cx="6815669" cy="1515533"/>
          </a:xfrm>
        </p:spPr>
        <p:txBody>
          <a:bodyPr>
            <a:normAutofit/>
          </a:bodyPr>
          <a:lstStyle/>
          <a:p>
            <a:r>
              <a:rPr lang="en-US" sz="2400" b="1" dirty="0" smtClean="0">
                <a:latin typeface="+mn-lt"/>
              </a:rPr>
              <a:t>The </a:t>
            </a:r>
            <a:r>
              <a:rPr lang="en-US" sz="2400" b="1" dirty="0">
                <a:latin typeface="+mn-lt"/>
              </a:rPr>
              <a:t>value of criminological theory in the criminal justice </a:t>
            </a:r>
            <a:r>
              <a:rPr lang="en-US" sz="2400" b="1" dirty="0" smtClean="0">
                <a:latin typeface="+mn-lt"/>
              </a:rPr>
              <a:t>system</a:t>
            </a:r>
            <a:endParaRPr lang="en-US" sz="2400" b="1" dirty="0">
              <a:latin typeface="+mn-lt"/>
            </a:endParaRPr>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 </a:t>
            </a:r>
            <a:endParaRPr lang="en-US" dirty="0"/>
          </a:p>
        </p:txBody>
      </p:sp>
    </p:spTree>
    <p:extLst>
      <p:ext uri="{BB962C8B-B14F-4D97-AF65-F5344CB8AC3E}">
        <p14:creationId xmlns:p14="http://schemas.microsoft.com/office/powerpoint/2010/main" val="825759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0" y="760065"/>
            <a:ext cx="9601196" cy="1303867"/>
          </a:xfrm>
        </p:spPr>
        <p:txBody>
          <a:bodyPr/>
          <a:lstStyle/>
          <a:p>
            <a:pPr algn="ctr"/>
            <a:r>
              <a:rPr lang="en-US" b="1" dirty="0" smtClean="0">
                <a:latin typeface="+mn-lt"/>
              </a:rPr>
              <a:t>Introduction</a:t>
            </a:r>
            <a:endParaRPr lang="en-US" b="1" dirty="0">
              <a:latin typeface="+mn-lt"/>
            </a:endParaRPr>
          </a:p>
        </p:txBody>
      </p:sp>
      <p:sp>
        <p:nvSpPr>
          <p:cNvPr id="3" name="Content Placeholder 2"/>
          <p:cNvSpPr>
            <a:spLocks noGrp="1"/>
          </p:cNvSpPr>
          <p:nvPr>
            <p:ph idx="1"/>
          </p:nvPr>
        </p:nvSpPr>
        <p:spPr>
          <a:xfrm>
            <a:off x="1008017" y="2063932"/>
            <a:ext cx="10515600" cy="4583294"/>
          </a:xfrm>
        </p:spPr>
        <p:txBody>
          <a:bodyPr>
            <a:normAutofit fontScale="70000" lnSpcReduction="20000"/>
          </a:bodyPr>
          <a:lstStyle/>
          <a:p>
            <a:r>
              <a:rPr lang="en-US" dirty="0"/>
              <a:t>Criminology is a discipline that studies crime in society. </a:t>
            </a:r>
            <a:endParaRPr lang="en-US" dirty="0" smtClean="0"/>
          </a:p>
          <a:p>
            <a:r>
              <a:rPr lang="en-US" dirty="0" smtClean="0"/>
              <a:t>Criminologists </a:t>
            </a:r>
            <a:r>
              <a:rPr lang="en-US" dirty="0"/>
              <a:t>investigate criminal behavior using various tenets of sociology and other non-legal disciplines, such as statistics, economics, psychology, and anthropology.  </a:t>
            </a:r>
            <a:endParaRPr lang="en-US" dirty="0" smtClean="0"/>
          </a:p>
          <a:p>
            <a:r>
              <a:rPr lang="en-US" dirty="0" smtClean="0"/>
              <a:t>United States' </a:t>
            </a:r>
            <a:r>
              <a:rPr lang="en-US" dirty="0"/>
              <a:t>Model Penal Code that was worked on by the American Law Institute and completed in 1962, established new measures of criminal liability that incorporated mental components of crime in the criminal justice system (Clarke et al., 2017). </a:t>
            </a:r>
            <a:endParaRPr lang="en-US" dirty="0" smtClean="0"/>
          </a:p>
          <a:p>
            <a:r>
              <a:rPr lang="en-US" dirty="0" smtClean="0"/>
              <a:t>The </a:t>
            </a:r>
            <a:r>
              <a:rPr lang="en-US" dirty="0"/>
              <a:t>Penal Code was structured after a decade of work and dedication that considered a wide range of disciplines. </a:t>
            </a:r>
          </a:p>
          <a:p>
            <a:r>
              <a:rPr lang="en-US" dirty="0"/>
              <a:t>Criminologist study various crime-related elements, for example, the unique characteristics of individuals who commit a crime. </a:t>
            </a:r>
            <a:endParaRPr lang="en-US" dirty="0" smtClean="0"/>
          </a:p>
          <a:p>
            <a:r>
              <a:rPr lang="en-US" dirty="0" smtClean="0"/>
              <a:t>Consequences </a:t>
            </a:r>
            <a:r>
              <a:rPr lang="en-US" dirty="0"/>
              <a:t>of crime on individuals and the society, mechanisms of preventing crime, and possible reasons individuals commit a crime. </a:t>
            </a:r>
            <a:endParaRPr lang="en-US" dirty="0" smtClean="0"/>
          </a:p>
          <a:p>
            <a:r>
              <a:rPr lang="en-US" dirty="0" smtClean="0"/>
              <a:t>By </a:t>
            </a:r>
            <a:r>
              <a:rPr lang="en-US" dirty="0"/>
              <a:t>so doing, they rely on criminological theories to guide them in their respective areas of study (</a:t>
            </a:r>
            <a:r>
              <a:rPr lang="en-US" dirty="0" err="1"/>
              <a:t>Opp</a:t>
            </a:r>
            <a:r>
              <a:rPr lang="en-US" dirty="0"/>
              <a:t>, 2020). </a:t>
            </a:r>
            <a:endParaRPr lang="en-US" dirty="0" smtClean="0"/>
          </a:p>
          <a:p>
            <a:r>
              <a:rPr lang="en-US" dirty="0" smtClean="0"/>
              <a:t>The </a:t>
            </a:r>
            <a:r>
              <a:rPr lang="en-US" dirty="0"/>
              <a:t>theories help give meaningful insights because a single answer cannot explain all crimes. </a:t>
            </a:r>
            <a:endParaRPr lang="en-US" dirty="0" smtClean="0"/>
          </a:p>
          <a:p>
            <a:r>
              <a:rPr lang="en-US" dirty="0" smtClean="0"/>
              <a:t>Examples </a:t>
            </a:r>
            <a:r>
              <a:rPr lang="en-US" dirty="0"/>
              <a:t>of criminological theories that try to explain crime-related elements include the routine activity theory, social disorganization theory, and strain theory.</a:t>
            </a:r>
          </a:p>
          <a:p>
            <a:endParaRPr lang="en-US" dirty="0"/>
          </a:p>
        </p:txBody>
      </p:sp>
    </p:spTree>
    <p:extLst>
      <p:ext uri="{BB962C8B-B14F-4D97-AF65-F5344CB8AC3E}">
        <p14:creationId xmlns:p14="http://schemas.microsoft.com/office/powerpoint/2010/main" val="287724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Summary of Social Disorganization Theory</a:t>
            </a:r>
            <a:endParaRPr lang="en-US" dirty="0">
              <a:latin typeface="+mn-lt"/>
            </a:endParaRPr>
          </a:p>
        </p:txBody>
      </p:sp>
      <p:sp>
        <p:nvSpPr>
          <p:cNvPr id="3" name="Content Placeholder 2"/>
          <p:cNvSpPr>
            <a:spLocks noGrp="1"/>
          </p:cNvSpPr>
          <p:nvPr>
            <p:ph idx="1"/>
          </p:nvPr>
        </p:nvSpPr>
        <p:spPr/>
        <p:txBody>
          <a:bodyPr>
            <a:normAutofit fontScale="70000" lnSpcReduction="20000"/>
          </a:bodyPr>
          <a:lstStyle/>
          <a:p>
            <a:r>
              <a:rPr lang="en-US" dirty="0"/>
              <a:t>The theory was pioneered by Henry McKay and Clifford Shaw in 1942 via their extensive research while at Chicago School. </a:t>
            </a:r>
            <a:endParaRPr lang="en-US" dirty="0" smtClean="0"/>
          </a:p>
          <a:p>
            <a:r>
              <a:rPr lang="en-US" dirty="0" smtClean="0"/>
              <a:t>The </a:t>
            </a:r>
            <a:r>
              <a:rPr lang="en-US" dirty="0"/>
              <a:t>theory holds that an individual's social and physical environments determine the choice of behavior that the person makes in life.  </a:t>
            </a:r>
            <a:endParaRPr lang="en-US" dirty="0" smtClean="0"/>
          </a:p>
          <a:p>
            <a:r>
              <a:rPr lang="en-US" dirty="0" smtClean="0"/>
              <a:t>The </a:t>
            </a:r>
            <a:r>
              <a:rPr lang="en-US" dirty="0"/>
              <a:t>central principle of the theory is that when it comes to predicting patterns of illicit activities, geographical location plays a key role (</a:t>
            </a:r>
            <a:r>
              <a:rPr lang="en-US" dirty="0" err="1"/>
              <a:t>Bellair</a:t>
            </a:r>
            <a:r>
              <a:rPr lang="en-US" dirty="0"/>
              <a:t>, 2017). </a:t>
            </a:r>
            <a:endParaRPr lang="en-US" dirty="0" smtClean="0"/>
          </a:p>
          <a:p>
            <a:r>
              <a:rPr lang="en-US" dirty="0" smtClean="0"/>
              <a:t>McKay </a:t>
            </a:r>
            <a:r>
              <a:rPr lang="en-US" dirty="0"/>
              <a:t>and Shaw underlined that the highest crime rates have three significant issues. </a:t>
            </a:r>
            <a:endParaRPr lang="en-US" dirty="0" smtClean="0"/>
          </a:p>
          <a:p>
            <a:r>
              <a:rPr lang="en-US" dirty="0" smtClean="0"/>
              <a:t>They </a:t>
            </a:r>
            <a:r>
              <a:rPr lang="en-US" dirty="0"/>
              <a:t>include elements of poverty, physical dilapidation, and high rates of culture and ethnic mixing.  </a:t>
            </a:r>
            <a:endParaRPr lang="en-US" dirty="0" smtClean="0"/>
          </a:p>
          <a:p>
            <a:r>
              <a:rPr lang="en-US" dirty="0" smtClean="0"/>
              <a:t>The </a:t>
            </a:r>
            <a:r>
              <a:rPr lang="en-US" dirty="0"/>
              <a:t>two argued that delinquency did not result personally but rather as a response by average persons to abnormal elements or conditions in their environment.  </a:t>
            </a:r>
            <a:endParaRPr lang="en-US" dirty="0" smtClean="0"/>
          </a:p>
          <a:p>
            <a:r>
              <a:rPr lang="en-US" dirty="0" smtClean="0"/>
              <a:t>The </a:t>
            </a:r>
            <a:r>
              <a:rPr lang="en-US" dirty="0"/>
              <a:t>theory is widely employed in the prediction of youth crime and violence. </a:t>
            </a:r>
          </a:p>
          <a:p>
            <a:endParaRPr lang="en-US" dirty="0"/>
          </a:p>
        </p:txBody>
      </p:sp>
    </p:spTree>
    <p:extLst>
      <p:ext uri="{BB962C8B-B14F-4D97-AF65-F5344CB8AC3E}">
        <p14:creationId xmlns:p14="http://schemas.microsoft.com/office/powerpoint/2010/main" val="3916118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Summary of Social Disorganization Theory</a:t>
            </a:r>
          </a:p>
        </p:txBody>
      </p:sp>
      <p:sp>
        <p:nvSpPr>
          <p:cNvPr id="3" name="Content Placeholder 2"/>
          <p:cNvSpPr>
            <a:spLocks noGrp="1"/>
          </p:cNvSpPr>
          <p:nvPr>
            <p:ph idx="1"/>
          </p:nvPr>
        </p:nvSpPr>
        <p:spPr/>
        <p:txBody>
          <a:bodyPr>
            <a:normAutofit fontScale="62500" lnSpcReduction="20000"/>
          </a:bodyPr>
          <a:lstStyle/>
          <a:p>
            <a:r>
              <a:rPr lang="en-US" dirty="0"/>
              <a:t>To explain delinquency, McKay and Shaw discovered four assumptions.  </a:t>
            </a:r>
            <a:endParaRPr lang="en-US" dirty="0" smtClean="0"/>
          </a:p>
          <a:p>
            <a:r>
              <a:rPr lang="en-US" dirty="0" smtClean="0"/>
              <a:t> First </a:t>
            </a:r>
            <a:r>
              <a:rPr lang="en-US" dirty="0"/>
              <a:t>one is the malfunctioning of community-based controls and individuals staying in such disadvantaged regions responding naturally to conditions in their immediate environment. </a:t>
            </a:r>
            <a:endParaRPr lang="en-US" dirty="0" smtClean="0"/>
          </a:p>
          <a:p>
            <a:r>
              <a:rPr lang="en-US" dirty="0" smtClean="0"/>
              <a:t>The </a:t>
            </a:r>
            <a:r>
              <a:rPr lang="en-US" dirty="0"/>
              <a:t>second assumption is the rapid swelling of immigrants in slum settlements in urban areas (</a:t>
            </a:r>
            <a:r>
              <a:rPr lang="en-US" dirty="0" err="1"/>
              <a:t>Bellair</a:t>
            </a:r>
            <a:r>
              <a:rPr lang="en-US" dirty="0"/>
              <a:t>, </a:t>
            </a:r>
            <a:r>
              <a:rPr lang="en-US" dirty="0" smtClean="0"/>
              <a:t>2017).  </a:t>
            </a:r>
          </a:p>
          <a:p>
            <a:r>
              <a:rPr lang="en-US" dirty="0" smtClean="0"/>
              <a:t>The </a:t>
            </a:r>
            <a:r>
              <a:rPr lang="en-US" dirty="0"/>
              <a:t>third assumption is businesses situated closely to such disadvantaged settlements are affected by the ecological approach of dominance and competition. </a:t>
            </a:r>
            <a:endParaRPr lang="en-US" dirty="0" smtClean="0"/>
          </a:p>
          <a:p>
            <a:r>
              <a:rPr lang="en-US" dirty="0" smtClean="0"/>
              <a:t>The </a:t>
            </a:r>
            <a:r>
              <a:rPr lang="en-US" dirty="0"/>
              <a:t>last assumption is that disadvantaged urban settlements lead to the brewing of criminal values that substitute the typical society values.  </a:t>
            </a:r>
            <a:endParaRPr lang="en-US" dirty="0" smtClean="0"/>
          </a:p>
          <a:p>
            <a:r>
              <a:rPr lang="en-US" dirty="0" smtClean="0"/>
              <a:t>The </a:t>
            </a:r>
            <a:r>
              <a:rPr lang="en-US" dirty="0"/>
              <a:t>new criminal values propagate crime as a typical venture that can sustain inhabitants. </a:t>
            </a:r>
            <a:endParaRPr lang="en-US" dirty="0" smtClean="0"/>
          </a:p>
          <a:p>
            <a:r>
              <a:rPr lang="en-US" dirty="0" smtClean="0"/>
              <a:t>Based </a:t>
            </a:r>
            <a:r>
              <a:rPr lang="en-US" dirty="0"/>
              <a:t>on the social disorganization theory, policymakers and government need to consider coming up with mechanisms and policies that can reduce crime in informal settlements because the high levels of poverty turn such settlements into crime colleges where all sought of crime are practically taught.</a:t>
            </a:r>
          </a:p>
          <a:p>
            <a:endParaRPr lang="en-US" dirty="0"/>
          </a:p>
        </p:txBody>
      </p:sp>
    </p:spTree>
    <p:extLst>
      <p:ext uri="{BB962C8B-B14F-4D97-AF65-F5344CB8AC3E}">
        <p14:creationId xmlns:p14="http://schemas.microsoft.com/office/powerpoint/2010/main" val="3299822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Summary of Routine Activity Theory</a:t>
            </a:r>
            <a:br>
              <a:rPr lang="en-US" b="1" dirty="0">
                <a:latin typeface="+mn-lt"/>
              </a:rPr>
            </a:br>
            <a:endParaRPr lang="en-US" b="1" dirty="0">
              <a:latin typeface="+mn-lt"/>
            </a:endParaRPr>
          </a:p>
        </p:txBody>
      </p:sp>
      <p:sp>
        <p:nvSpPr>
          <p:cNvPr id="3" name="Content Placeholder 2"/>
          <p:cNvSpPr>
            <a:spLocks noGrp="1"/>
          </p:cNvSpPr>
          <p:nvPr>
            <p:ph idx="1"/>
          </p:nvPr>
        </p:nvSpPr>
        <p:spPr/>
        <p:txBody>
          <a:bodyPr>
            <a:normAutofit fontScale="62500" lnSpcReduction="20000"/>
          </a:bodyPr>
          <a:lstStyle/>
          <a:p>
            <a:r>
              <a:rPr lang="en-US" dirty="0"/>
              <a:t>Routine activity theory was coined by </a:t>
            </a:r>
            <a:r>
              <a:rPr lang="en-US" dirty="0" err="1"/>
              <a:t>Felson</a:t>
            </a:r>
            <a:r>
              <a:rPr lang="en-US" dirty="0"/>
              <a:t> and Cohen and is founded on three principles; a potential offender, an appropriate target, and the inexistent of a competent guardian.  </a:t>
            </a:r>
            <a:endParaRPr lang="en-US" dirty="0" smtClean="0"/>
          </a:p>
          <a:p>
            <a:r>
              <a:rPr lang="en-US" dirty="0" smtClean="0"/>
              <a:t>All </a:t>
            </a:r>
            <a:r>
              <a:rPr lang="en-US" dirty="0"/>
              <a:t>the stated elements must unite for criminal activity to take place. </a:t>
            </a:r>
            <a:endParaRPr lang="en-US" dirty="0" smtClean="0"/>
          </a:p>
          <a:p>
            <a:r>
              <a:rPr lang="en-US" dirty="0" smtClean="0"/>
              <a:t>The </a:t>
            </a:r>
            <a:r>
              <a:rPr lang="en-US" dirty="0"/>
              <a:t>routine activity model utilizes the same methodology used in the rational choice approach.  </a:t>
            </a:r>
            <a:endParaRPr lang="en-US" dirty="0" smtClean="0"/>
          </a:p>
          <a:p>
            <a:r>
              <a:rPr lang="en-US" dirty="0" smtClean="0"/>
              <a:t>The </a:t>
            </a:r>
            <a:r>
              <a:rPr lang="en-US" dirty="0"/>
              <a:t>theory encompasses the routine activities of both the victim of the crime and the offender. </a:t>
            </a:r>
            <a:endParaRPr lang="en-US" dirty="0" smtClean="0"/>
          </a:p>
          <a:p>
            <a:r>
              <a:rPr lang="en-US" dirty="0" smtClean="0"/>
              <a:t>For </a:t>
            </a:r>
            <a:r>
              <a:rPr lang="en-US" dirty="0"/>
              <a:t>instance, an offender may routinely visit specific neighborhoods searching for residential homes that seem to be easy targets to break into (Clarke et al., 2017).  </a:t>
            </a:r>
            <a:endParaRPr lang="en-US" dirty="0" smtClean="0"/>
          </a:p>
          <a:p>
            <a:r>
              <a:rPr lang="en-US" dirty="0" smtClean="0"/>
              <a:t>In </a:t>
            </a:r>
            <a:r>
              <a:rPr lang="en-US" dirty="0"/>
              <a:t>this case, a competent guardian implies an ordinary person who can serve as a witness or intervene to foil a crime. </a:t>
            </a:r>
            <a:endParaRPr lang="en-US" dirty="0" smtClean="0"/>
          </a:p>
          <a:p>
            <a:r>
              <a:rPr lang="en-US" dirty="0" smtClean="0"/>
              <a:t>Excellent </a:t>
            </a:r>
            <a:r>
              <a:rPr lang="en-US" dirty="0"/>
              <a:t>examples include security personnel, a neighbor, or a police officer. </a:t>
            </a:r>
            <a:endParaRPr lang="en-US" dirty="0" smtClean="0"/>
          </a:p>
          <a:p>
            <a:r>
              <a:rPr lang="en-US" dirty="0" smtClean="0"/>
              <a:t>A </a:t>
            </a:r>
            <a:r>
              <a:rPr lang="en-US" dirty="0"/>
              <a:t>home located in a quiet residence and without a lockable gate, a dog, or a guardian is vulnerable compared to a guarded home. </a:t>
            </a:r>
          </a:p>
          <a:p>
            <a:endParaRPr lang="en-US" dirty="0"/>
          </a:p>
        </p:txBody>
      </p:sp>
    </p:spTree>
    <p:extLst>
      <p:ext uri="{BB962C8B-B14F-4D97-AF65-F5344CB8AC3E}">
        <p14:creationId xmlns:p14="http://schemas.microsoft.com/office/powerpoint/2010/main" val="1424748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Summary of Routine Activity Theory</a:t>
            </a:r>
            <a:br>
              <a:rPr lang="en-US" b="1" dirty="0">
                <a:latin typeface="+mn-lt"/>
              </a:rPr>
            </a:br>
            <a:endParaRPr lang="en-US" dirty="0">
              <a:latin typeface="+mn-lt"/>
            </a:endParaRPr>
          </a:p>
        </p:txBody>
      </p:sp>
      <p:sp>
        <p:nvSpPr>
          <p:cNvPr id="3" name="Content Placeholder 2"/>
          <p:cNvSpPr>
            <a:spLocks noGrp="1"/>
          </p:cNvSpPr>
          <p:nvPr>
            <p:ph idx="1"/>
          </p:nvPr>
        </p:nvSpPr>
        <p:spPr/>
        <p:txBody>
          <a:bodyPr>
            <a:normAutofit fontScale="55000" lnSpcReduction="20000"/>
          </a:bodyPr>
          <a:lstStyle/>
          <a:p>
            <a:r>
              <a:rPr lang="en-US" dirty="0"/>
              <a:t>Suppose an offender learns that the windows can easily be broken. </a:t>
            </a:r>
            <a:endParaRPr lang="en-US" dirty="0" smtClean="0"/>
          </a:p>
          <a:p>
            <a:r>
              <a:rPr lang="en-US" dirty="0" smtClean="0"/>
              <a:t>In </a:t>
            </a:r>
            <a:r>
              <a:rPr lang="en-US" dirty="0"/>
              <a:t>that case, the offender can monitor the movements of the homeowner to determine the most appropriate time to break into the house.  </a:t>
            </a:r>
            <a:endParaRPr lang="en-US" dirty="0" smtClean="0"/>
          </a:p>
          <a:p>
            <a:r>
              <a:rPr lang="en-US" dirty="0" smtClean="0"/>
              <a:t>The </a:t>
            </a:r>
            <a:r>
              <a:rPr lang="en-US" dirty="0"/>
              <a:t>offender may also search for specific buildings in commercial centers to seek possible chances for theft. </a:t>
            </a:r>
            <a:endParaRPr lang="en-US" dirty="0" smtClean="0"/>
          </a:p>
          <a:p>
            <a:r>
              <a:rPr lang="en-US" dirty="0" smtClean="0"/>
              <a:t>In </a:t>
            </a:r>
            <a:r>
              <a:rPr lang="en-US" dirty="0"/>
              <a:t>many families, adults work or engage in businesses (Clarke et al., 2017). </a:t>
            </a:r>
            <a:endParaRPr lang="en-US" dirty="0" smtClean="0"/>
          </a:p>
          <a:p>
            <a:r>
              <a:rPr lang="en-US" dirty="0" smtClean="0"/>
              <a:t>This </a:t>
            </a:r>
            <a:r>
              <a:rPr lang="en-US" dirty="0"/>
              <a:t>implies that they leave their homes in the morning and mostly return in the evenings. </a:t>
            </a:r>
            <a:endParaRPr lang="en-US" dirty="0" smtClean="0"/>
          </a:p>
          <a:p>
            <a:r>
              <a:rPr lang="en-US" dirty="0" smtClean="0"/>
              <a:t>This </a:t>
            </a:r>
            <a:r>
              <a:rPr lang="en-US" dirty="0"/>
              <a:t>means that most of the homes are left unoccupied during the day. </a:t>
            </a:r>
            <a:endParaRPr lang="en-US" dirty="0" smtClean="0"/>
          </a:p>
          <a:p>
            <a:r>
              <a:rPr lang="en-US" dirty="0" smtClean="0"/>
              <a:t>Routine </a:t>
            </a:r>
            <a:r>
              <a:rPr lang="en-US" dirty="0"/>
              <a:t>activity theory assumes that criminals are more rational when making crime-related decisions and may use a different rationale than the person behind implementing the counter-security measures (Wilcox &amp; Cullen, 2018). </a:t>
            </a:r>
            <a:endParaRPr lang="en-US" dirty="0" smtClean="0"/>
          </a:p>
          <a:p>
            <a:r>
              <a:rPr lang="en-US" dirty="0" smtClean="0"/>
              <a:t>Individuals </a:t>
            </a:r>
            <a:r>
              <a:rPr lang="en-US" dirty="0"/>
              <a:t>may be crafty enough to evade security measures put in place. </a:t>
            </a:r>
            <a:endParaRPr lang="en-US" dirty="0" smtClean="0"/>
          </a:p>
          <a:p>
            <a:r>
              <a:rPr lang="en-US" dirty="0" smtClean="0"/>
              <a:t>Sometimes </a:t>
            </a:r>
            <a:r>
              <a:rPr lang="en-US" dirty="0"/>
              <a:t>they may not be aware of the existing crime-prevention measures in such neighborhoods for instance hidden cameras and rapid response systems. </a:t>
            </a:r>
          </a:p>
          <a:p>
            <a:endParaRPr lang="en-US" dirty="0"/>
          </a:p>
        </p:txBody>
      </p:sp>
    </p:spTree>
    <p:extLst>
      <p:ext uri="{BB962C8B-B14F-4D97-AF65-F5344CB8AC3E}">
        <p14:creationId xmlns:p14="http://schemas.microsoft.com/office/powerpoint/2010/main" val="3937233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mn-lt"/>
              </a:rPr>
              <a:t>Summary of Strain Theory</a:t>
            </a:r>
            <a:endParaRPr lang="en-US" dirty="0">
              <a:latin typeface="+mn-lt"/>
            </a:endParaRPr>
          </a:p>
        </p:txBody>
      </p:sp>
      <p:sp>
        <p:nvSpPr>
          <p:cNvPr id="3" name="Content Placeholder 2"/>
          <p:cNvSpPr>
            <a:spLocks noGrp="1"/>
          </p:cNvSpPr>
          <p:nvPr>
            <p:ph idx="1"/>
          </p:nvPr>
        </p:nvSpPr>
        <p:spPr/>
        <p:txBody>
          <a:bodyPr>
            <a:normAutofit fontScale="62500" lnSpcReduction="20000"/>
          </a:bodyPr>
          <a:lstStyle/>
          <a:p>
            <a:r>
              <a:rPr lang="en-US" dirty="0"/>
              <a:t>Strain theory holds that pressure as a result of social factors drives people to commit a crime.  </a:t>
            </a:r>
            <a:endParaRPr lang="en-US" dirty="0" smtClean="0"/>
          </a:p>
          <a:p>
            <a:r>
              <a:rPr lang="en-US" dirty="0" smtClean="0"/>
              <a:t>Examples </a:t>
            </a:r>
            <a:r>
              <a:rPr lang="en-US" dirty="0"/>
              <a:t>of the theory's social factors include but are not limited to unemployment, lack of stable income, and lack of quality education (</a:t>
            </a:r>
            <a:r>
              <a:rPr lang="en-US" dirty="0" err="1"/>
              <a:t>Nivette</a:t>
            </a:r>
            <a:r>
              <a:rPr lang="en-US" dirty="0"/>
              <a:t> et al., 2017). </a:t>
            </a:r>
            <a:endParaRPr lang="en-US" dirty="0" smtClean="0"/>
          </a:p>
          <a:p>
            <a:r>
              <a:rPr lang="en-US" dirty="0" smtClean="0"/>
              <a:t>Robert </a:t>
            </a:r>
            <a:r>
              <a:rPr lang="en-US" dirty="0"/>
              <a:t>Merton first coined the ideas that cushioned the theory in the 1930s.  </a:t>
            </a:r>
            <a:endParaRPr lang="en-US" dirty="0" smtClean="0"/>
          </a:p>
          <a:p>
            <a:r>
              <a:rPr lang="en-US" dirty="0" smtClean="0"/>
              <a:t>Merton</a:t>
            </a:r>
            <a:r>
              <a:rPr lang="en-US" dirty="0"/>
              <a:t>, who was an American sociologist, saw his work become influential in the 1950s after the Great Depression. </a:t>
            </a:r>
            <a:endParaRPr lang="en-US" dirty="0" smtClean="0"/>
          </a:p>
          <a:p>
            <a:r>
              <a:rPr lang="en-US" dirty="0" smtClean="0"/>
              <a:t>Other </a:t>
            </a:r>
            <a:r>
              <a:rPr lang="en-US" dirty="0"/>
              <a:t>researchers built on Merton's ideas to come up with other related explanations.  </a:t>
            </a:r>
            <a:endParaRPr lang="en-US" dirty="0" smtClean="0"/>
          </a:p>
          <a:p>
            <a:r>
              <a:rPr lang="en-US" dirty="0" smtClean="0"/>
              <a:t>They </a:t>
            </a:r>
            <a:r>
              <a:rPr lang="en-US" dirty="0"/>
              <a:t>include Albert Cohen (an American criminologist), </a:t>
            </a:r>
            <a:r>
              <a:rPr lang="en-US" dirty="0" err="1"/>
              <a:t>Llyod</a:t>
            </a:r>
            <a:r>
              <a:rPr lang="en-US" dirty="0"/>
              <a:t> Ohlin, and Richard </a:t>
            </a:r>
            <a:r>
              <a:rPr lang="en-US" dirty="0" err="1"/>
              <a:t>Cloward</a:t>
            </a:r>
            <a:r>
              <a:rPr lang="en-US" dirty="0"/>
              <a:t>, American sociologists. </a:t>
            </a:r>
            <a:endParaRPr lang="en-US" dirty="0" smtClean="0"/>
          </a:p>
          <a:p>
            <a:r>
              <a:rPr lang="en-US" dirty="0" smtClean="0"/>
              <a:t>Their </a:t>
            </a:r>
            <a:r>
              <a:rPr lang="en-US" dirty="0"/>
              <a:t>classic strain theories mainly focused on disadvantaged groups whose typical desires (for instance, the desire to achieve the American dream) were the driving force for people in the disadvantaged groups to engage in criminal activities.</a:t>
            </a:r>
          </a:p>
          <a:p>
            <a:endParaRPr lang="en-US" dirty="0"/>
          </a:p>
        </p:txBody>
      </p:sp>
    </p:spTree>
    <p:extLst>
      <p:ext uri="{BB962C8B-B14F-4D97-AF65-F5344CB8AC3E}">
        <p14:creationId xmlns:p14="http://schemas.microsoft.com/office/powerpoint/2010/main" val="361210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mn-lt"/>
              </a:rPr>
              <a:t>Summary of Strain Theory</a:t>
            </a:r>
            <a:endParaRPr lang="en-US" dirty="0">
              <a:latin typeface="+mn-lt"/>
            </a:endParaRPr>
          </a:p>
        </p:txBody>
      </p:sp>
      <p:sp>
        <p:nvSpPr>
          <p:cNvPr id="3" name="Content Placeholder 2"/>
          <p:cNvSpPr>
            <a:spLocks noGrp="1"/>
          </p:cNvSpPr>
          <p:nvPr>
            <p:ph idx="1"/>
          </p:nvPr>
        </p:nvSpPr>
        <p:spPr/>
        <p:txBody>
          <a:bodyPr>
            <a:normAutofit fontScale="55000" lnSpcReduction="20000"/>
          </a:bodyPr>
          <a:lstStyle/>
          <a:p>
            <a:r>
              <a:rPr lang="en-US" dirty="0"/>
              <a:t>Many people had flocked to the United States of America, for it was considered the land of plenty and opportunities. </a:t>
            </a:r>
            <a:endParaRPr lang="en-US" dirty="0" smtClean="0"/>
          </a:p>
          <a:p>
            <a:r>
              <a:rPr lang="en-US" dirty="0" smtClean="0"/>
              <a:t>However</a:t>
            </a:r>
            <a:r>
              <a:rPr lang="en-US" dirty="0"/>
              <a:t>, as described by the theory, most immigrants and other natives failed to achieve their dreams together with their set goals.  </a:t>
            </a:r>
            <a:endParaRPr lang="en-US" dirty="0" smtClean="0"/>
          </a:p>
          <a:p>
            <a:r>
              <a:rPr lang="en-US" dirty="0" smtClean="0"/>
              <a:t>Individuals </a:t>
            </a:r>
            <a:r>
              <a:rPr lang="en-US" dirty="0"/>
              <a:t>whose earnings fell below the poverty stratum, for instance, were incapable of realizing common and socially upright ambitions via accepted legal means. </a:t>
            </a:r>
            <a:endParaRPr lang="en-US" dirty="0" smtClean="0"/>
          </a:p>
          <a:p>
            <a:r>
              <a:rPr lang="en-US" dirty="0" smtClean="0"/>
              <a:t>To </a:t>
            </a:r>
            <a:r>
              <a:rPr lang="en-US" dirty="0"/>
              <a:t>bridge the gap, such individuals were forced to develop criminal minds and engage in crime to fulfill their dreams or partially achieve their goals. </a:t>
            </a:r>
            <a:endParaRPr lang="en-US" dirty="0" smtClean="0"/>
          </a:p>
          <a:p>
            <a:r>
              <a:rPr lang="en-US" dirty="0" smtClean="0"/>
              <a:t>Steven </a:t>
            </a:r>
            <a:r>
              <a:rPr lang="en-US" dirty="0" err="1"/>
              <a:t>Messner</a:t>
            </a:r>
            <a:r>
              <a:rPr lang="en-US" dirty="0"/>
              <a:t>, Richard Rosenfeld, and Robert Agnew advanced the theory by coming up with the general strain theory that tried to explain the role of emotions in crimes derived from strain</a:t>
            </a:r>
            <a:r>
              <a:rPr lang="en-US" dirty="0" smtClean="0"/>
              <a:t>.</a:t>
            </a:r>
          </a:p>
          <a:p>
            <a:r>
              <a:rPr lang="en-US" dirty="0" smtClean="0"/>
              <a:t>They </a:t>
            </a:r>
            <a:r>
              <a:rPr lang="en-US" dirty="0"/>
              <a:t>also incorporate the possibility of societal pressure that might push someone to commit a crime (</a:t>
            </a:r>
            <a:r>
              <a:rPr lang="en-US" dirty="0" err="1"/>
              <a:t>Opp</a:t>
            </a:r>
            <a:r>
              <a:rPr lang="en-US" dirty="0"/>
              <a:t>, 2020). </a:t>
            </a:r>
            <a:endParaRPr lang="en-US" dirty="0" smtClean="0"/>
          </a:p>
          <a:p>
            <a:r>
              <a:rPr lang="en-US" dirty="0" smtClean="0"/>
              <a:t>An </a:t>
            </a:r>
            <a:r>
              <a:rPr lang="en-US" dirty="0"/>
              <a:t>individual may employ crime to evade or reduce strain, seek revenge against the target, or be used to escape negative emotions and thoughts. </a:t>
            </a:r>
            <a:endParaRPr lang="en-US" dirty="0" smtClean="0"/>
          </a:p>
          <a:p>
            <a:r>
              <a:rPr lang="en-US" dirty="0" smtClean="0"/>
              <a:t>An </a:t>
            </a:r>
            <a:r>
              <a:rPr lang="en-US" dirty="0"/>
              <a:t>example is when an unemployed individual may sell drugs to make ends meet, take illicit drugs to seek solace, or seek revenge against a person who fired him.</a:t>
            </a:r>
          </a:p>
          <a:p>
            <a:endParaRPr lang="en-US" dirty="0"/>
          </a:p>
        </p:txBody>
      </p:sp>
    </p:spTree>
    <p:extLst>
      <p:ext uri="{BB962C8B-B14F-4D97-AF65-F5344CB8AC3E}">
        <p14:creationId xmlns:p14="http://schemas.microsoft.com/office/powerpoint/2010/main" val="179338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Image Representing Social Disorganization Theory</a:t>
            </a:r>
          </a:p>
        </p:txBody>
      </p:sp>
      <p:pic>
        <p:nvPicPr>
          <p:cNvPr id="4" name="Content Placeholder 3"/>
          <p:cNvPicPr>
            <a:picLocks noGrp="1" noChangeAspect="1"/>
          </p:cNvPicPr>
          <p:nvPr>
            <p:ph idx="1"/>
          </p:nvPr>
        </p:nvPicPr>
        <p:blipFill>
          <a:blip r:embed="rId2"/>
          <a:stretch>
            <a:fillRect/>
          </a:stretch>
        </p:blipFill>
        <p:spPr>
          <a:xfrm>
            <a:off x="1632858" y="1690688"/>
            <a:ext cx="8190412" cy="4566421"/>
          </a:xfrm>
          <a:prstGeom prst="rect">
            <a:avLst/>
          </a:prstGeom>
        </p:spPr>
      </p:pic>
    </p:spTree>
    <p:extLst>
      <p:ext uri="{BB962C8B-B14F-4D97-AF65-F5344CB8AC3E}">
        <p14:creationId xmlns:p14="http://schemas.microsoft.com/office/powerpoint/2010/main" val="827849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mn-lt"/>
              </a:rPr>
              <a:t>Why the Image Represents Social </a:t>
            </a:r>
            <a:r>
              <a:rPr lang="en-US" b="1" dirty="0">
                <a:latin typeface="+mn-lt"/>
              </a:rPr>
              <a:t>Disorganization Theory</a:t>
            </a:r>
            <a:endParaRPr lang="en-US" dirty="0">
              <a:latin typeface="+mn-lt"/>
            </a:endParaRPr>
          </a:p>
        </p:txBody>
      </p:sp>
      <p:sp>
        <p:nvSpPr>
          <p:cNvPr id="3" name="Content Placeholder 2"/>
          <p:cNvSpPr>
            <a:spLocks noGrp="1"/>
          </p:cNvSpPr>
          <p:nvPr>
            <p:ph idx="1"/>
          </p:nvPr>
        </p:nvSpPr>
        <p:spPr/>
        <p:txBody>
          <a:bodyPr>
            <a:normAutofit fontScale="92500"/>
          </a:bodyPr>
          <a:lstStyle/>
          <a:p>
            <a:r>
              <a:rPr lang="en-US" dirty="0"/>
              <a:t>In the above image, an illicit drug dealer is exchanging a packet of drugs for money. </a:t>
            </a:r>
            <a:endParaRPr lang="en-US" dirty="0" smtClean="0"/>
          </a:p>
          <a:p>
            <a:r>
              <a:rPr lang="en-US" dirty="0" smtClean="0"/>
              <a:t>The </a:t>
            </a:r>
            <a:r>
              <a:rPr lang="en-US" dirty="0"/>
              <a:t>image correlates with the strain theory because a drug dealer might have plunged into selling illegal drugs to survive economically</a:t>
            </a:r>
            <a:r>
              <a:rPr lang="en-US" dirty="0" smtClean="0"/>
              <a:t>.</a:t>
            </a:r>
          </a:p>
          <a:p>
            <a:r>
              <a:rPr lang="en-US" dirty="0" smtClean="0"/>
              <a:t>To </a:t>
            </a:r>
            <a:r>
              <a:rPr lang="en-US" dirty="0"/>
              <a:t>add, it is possible that the individual failed to secure meaningful employment or business venture hence decided to engage in the illicit drug business to get rich quickly. </a:t>
            </a:r>
            <a:endParaRPr lang="en-US" dirty="0" smtClean="0"/>
          </a:p>
          <a:p>
            <a:r>
              <a:rPr lang="en-US" dirty="0" smtClean="0"/>
              <a:t>Also</a:t>
            </a:r>
            <a:r>
              <a:rPr lang="en-US" dirty="0"/>
              <a:t>, the person buying the drug might be doing so to nurse his emotions due to frustrations about poverty or other social factors.</a:t>
            </a:r>
          </a:p>
        </p:txBody>
      </p:sp>
    </p:spTree>
    <p:extLst>
      <p:ext uri="{BB962C8B-B14F-4D97-AF65-F5344CB8AC3E}">
        <p14:creationId xmlns:p14="http://schemas.microsoft.com/office/powerpoint/2010/main" val="1593221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Image Representing Routine Activity Theory</a:t>
            </a:r>
            <a:br>
              <a:rPr lang="en-US" b="1" dirty="0">
                <a:latin typeface="+mn-lt"/>
              </a:rPr>
            </a:br>
            <a:endParaRPr lang="en-US" b="1" dirty="0">
              <a:latin typeface="+mn-lt"/>
            </a:endParaRPr>
          </a:p>
        </p:txBody>
      </p:sp>
      <p:pic>
        <p:nvPicPr>
          <p:cNvPr id="4" name="Content Placeholder 3"/>
          <p:cNvPicPr>
            <a:picLocks noGrp="1" noChangeAspect="1"/>
          </p:cNvPicPr>
          <p:nvPr>
            <p:ph idx="1"/>
          </p:nvPr>
        </p:nvPicPr>
        <p:blipFill>
          <a:blip r:embed="rId2"/>
          <a:stretch>
            <a:fillRect/>
          </a:stretch>
        </p:blipFill>
        <p:spPr>
          <a:xfrm>
            <a:off x="1502229" y="1825625"/>
            <a:ext cx="8908868" cy="4351338"/>
          </a:xfrm>
          <a:prstGeom prst="rect">
            <a:avLst/>
          </a:prstGeom>
        </p:spPr>
      </p:pic>
    </p:spTree>
    <p:extLst>
      <p:ext uri="{BB962C8B-B14F-4D97-AF65-F5344CB8AC3E}">
        <p14:creationId xmlns:p14="http://schemas.microsoft.com/office/powerpoint/2010/main" val="1223211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Why the Image Represents </a:t>
            </a:r>
            <a:r>
              <a:rPr lang="en-US" b="1" dirty="0" smtClean="0">
                <a:latin typeface="+mn-lt"/>
              </a:rPr>
              <a:t>Routine Activity Theory</a:t>
            </a:r>
            <a:endParaRPr lang="en-US" dirty="0">
              <a:latin typeface="+mn-lt"/>
            </a:endParaRPr>
          </a:p>
        </p:txBody>
      </p:sp>
      <p:sp>
        <p:nvSpPr>
          <p:cNvPr id="3" name="Content Placeholder 2"/>
          <p:cNvSpPr>
            <a:spLocks noGrp="1"/>
          </p:cNvSpPr>
          <p:nvPr>
            <p:ph idx="1"/>
          </p:nvPr>
        </p:nvSpPr>
        <p:spPr/>
        <p:txBody>
          <a:bodyPr>
            <a:normAutofit fontScale="92500" lnSpcReduction="20000"/>
          </a:bodyPr>
          <a:lstStyle/>
          <a:p>
            <a:r>
              <a:rPr lang="en-US" dirty="0" smtClean="0"/>
              <a:t>The image </a:t>
            </a:r>
            <a:r>
              <a:rPr lang="en-US" dirty="0"/>
              <a:t>relates well with the routine activity </a:t>
            </a:r>
            <a:r>
              <a:rPr lang="en-US" dirty="0" smtClean="0"/>
              <a:t>theory.</a:t>
            </a:r>
          </a:p>
          <a:p>
            <a:r>
              <a:rPr lang="en-US" dirty="0" smtClean="0"/>
              <a:t>The </a:t>
            </a:r>
            <a:r>
              <a:rPr lang="en-US" dirty="0"/>
              <a:t>burglar has taken advantage of the absence of a guardian within the residence to break into an unguarded house. </a:t>
            </a:r>
            <a:endParaRPr lang="en-US" dirty="0" smtClean="0"/>
          </a:p>
          <a:p>
            <a:r>
              <a:rPr lang="en-US" dirty="0" smtClean="0"/>
              <a:t>He </a:t>
            </a:r>
            <a:r>
              <a:rPr lang="en-US" dirty="0"/>
              <a:t>must have surveyed to determine the kind of doors and windows of the house. </a:t>
            </a:r>
          </a:p>
          <a:p>
            <a:r>
              <a:rPr lang="en-US" dirty="0"/>
              <a:t>That is why he saw it fit to use a metal bar. </a:t>
            </a:r>
            <a:endParaRPr lang="en-US" dirty="0" smtClean="0"/>
          </a:p>
          <a:p>
            <a:r>
              <a:rPr lang="en-US" dirty="0" smtClean="0"/>
              <a:t>It </a:t>
            </a:r>
            <a:r>
              <a:rPr lang="en-US" dirty="0"/>
              <a:t>is also possible that no one could spot him from other angles of the neighborhood. </a:t>
            </a:r>
            <a:endParaRPr lang="en-US" dirty="0" smtClean="0"/>
          </a:p>
          <a:p>
            <a:r>
              <a:rPr lang="en-US" dirty="0" smtClean="0"/>
              <a:t>Having </a:t>
            </a:r>
            <a:r>
              <a:rPr lang="en-US" dirty="0"/>
              <a:t>known the residence has surveillance systems, the burglar decided to wear a face mask to conceal his identity. </a:t>
            </a:r>
          </a:p>
        </p:txBody>
      </p:sp>
    </p:spTree>
    <p:extLst>
      <p:ext uri="{BB962C8B-B14F-4D97-AF65-F5344CB8AC3E}">
        <p14:creationId xmlns:p14="http://schemas.microsoft.com/office/powerpoint/2010/main" val="2151965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Image </a:t>
            </a:r>
            <a:r>
              <a:rPr lang="en-US" b="1" dirty="0" smtClean="0">
                <a:latin typeface="+mn-lt"/>
              </a:rPr>
              <a:t>Representing Strain Theory</a:t>
            </a:r>
            <a:r>
              <a:rPr lang="en-US" b="1" dirty="0">
                <a:latin typeface="+mn-lt"/>
              </a:rPr>
              <a:t/>
            </a:r>
            <a:br>
              <a:rPr lang="en-US" b="1" dirty="0">
                <a:latin typeface="+mn-lt"/>
              </a:rPr>
            </a:br>
            <a:endParaRPr lang="en-US" b="1" dirty="0">
              <a:latin typeface="+mn-lt"/>
            </a:endParaRPr>
          </a:p>
        </p:txBody>
      </p:sp>
      <p:pic>
        <p:nvPicPr>
          <p:cNvPr id="4" name="Content Placeholder 3"/>
          <p:cNvPicPr>
            <a:picLocks noGrp="1" noChangeAspect="1"/>
          </p:cNvPicPr>
          <p:nvPr>
            <p:ph idx="1"/>
          </p:nvPr>
        </p:nvPicPr>
        <p:blipFill>
          <a:blip r:embed="rId2"/>
          <a:stretch>
            <a:fillRect/>
          </a:stretch>
        </p:blipFill>
        <p:spPr>
          <a:xfrm>
            <a:off x="3702357" y="2557463"/>
            <a:ext cx="4787286" cy="3317875"/>
          </a:xfrm>
          <a:prstGeom prst="rect">
            <a:avLst/>
          </a:prstGeom>
        </p:spPr>
      </p:pic>
    </p:spTree>
    <p:extLst>
      <p:ext uri="{BB962C8B-B14F-4D97-AF65-F5344CB8AC3E}">
        <p14:creationId xmlns:p14="http://schemas.microsoft.com/office/powerpoint/2010/main" val="1024556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rPr>
              <a:t>Why the Image </a:t>
            </a:r>
            <a:r>
              <a:rPr lang="en-US" b="1" dirty="0" smtClean="0">
                <a:latin typeface="+mn-lt"/>
              </a:rPr>
              <a:t>Represents Strain Theory</a:t>
            </a:r>
            <a:endParaRPr lang="en-US" dirty="0">
              <a:latin typeface="+mn-lt"/>
            </a:endParaRPr>
          </a:p>
        </p:txBody>
      </p:sp>
      <p:sp>
        <p:nvSpPr>
          <p:cNvPr id="3" name="Content Placeholder 2"/>
          <p:cNvSpPr>
            <a:spLocks noGrp="1"/>
          </p:cNvSpPr>
          <p:nvPr>
            <p:ph idx="1"/>
          </p:nvPr>
        </p:nvSpPr>
        <p:spPr/>
        <p:txBody>
          <a:bodyPr>
            <a:normAutofit fontScale="92500"/>
          </a:bodyPr>
          <a:lstStyle/>
          <a:p>
            <a:r>
              <a:rPr lang="en-US" dirty="0"/>
              <a:t>The image articulates well with </a:t>
            </a:r>
            <a:r>
              <a:rPr lang="en-US" dirty="0" smtClean="0"/>
              <a:t>strain theory</a:t>
            </a:r>
            <a:r>
              <a:rPr lang="en-US" dirty="0"/>
              <a:t>. </a:t>
            </a:r>
            <a:endParaRPr lang="en-US" dirty="0" smtClean="0"/>
          </a:p>
          <a:p>
            <a:r>
              <a:rPr lang="en-US" dirty="0" smtClean="0"/>
              <a:t>The </a:t>
            </a:r>
            <a:r>
              <a:rPr lang="en-US" dirty="0"/>
              <a:t>teenagers rob a man in broad daylight in a busy street in a slum area</a:t>
            </a:r>
            <a:r>
              <a:rPr lang="en-US" dirty="0" smtClean="0"/>
              <a:t>.</a:t>
            </a:r>
          </a:p>
          <a:p>
            <a:r>
              <a:rPr lang="en-US" dirty="0" smtClean="0"/>
              <a:t>The act of stealing in a broad daylight depict that these individuals are under pressure to acquire certain needs since they lack the best means to attain them. </a:t>
            </a:r>
          </a:p>
          <a:p>
            <a:r>
              <a:rPr lang="en-US" dirty="0" smtClean="0"/>
              <a:t>It </a:t>
            </a:r>
            <a:r>
              <a:rPr lang="en-US" dirty="0"/>
              <a:t>is astonishing to see people watch from a distance without intervening to help the victim. </a:t>
            </a:r>
            <a:endParaRPr lang="en-US" dirty="0" smtClean="0"/>
          </a:p>
          <a:p>
            <a:r>
              <a:rPr lang="en-US" dirty="0" smtClean="0"/>
              <a:t>The </a:t>
            </a:r>
            <a:r>
              <a:rPr lang="en-US" dirty="0"/>
              <a:t>image reveals that crime is a regular activity in specific regions or streets.</a:t>
            </a:r>
          </a:p>
        </p:txBody>
      </p:sp>
    </p:spTree>
    <p:extLst>
      <p:ext uri="{BB962C8B-B14F-4D97-AF65-F5344CB8AC3E}">
        <p14:creationId xmlns:p14="http://schemas.microsoft.com/office/powerpoint/2010/main" val="496834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Conclusion</a:t>
            </a:r>
            <a:endParaRPr lang="en-US" b="1" dirty="0">
              <a:latin typeface="+mn-lt"/>
            </a:endParaRPr>
          </a:p>
        </p:txBody>
      </p:sp>
      <p:sp>
        <p:nvSpPr>
          <p:cNvPr id="3" name="Content Placeholder 2"/>
          <p:cNvSpPr>
            <a:spLocks noGrp="1"/>
          </p:cNvSpPr>
          <p:nvPr>
            <p:ph idx="1"/>
          </p:nvPr>
        </p:nvSpPr>
        <p:spPr/>
        <p:txBody>
          <a:bodyPr>
            <a:normAutofit fontScale="55000" lnSpcReduction="20000"/>
          </a:bodyPr>
          <a:lstStyle/>
          <a:p>
            <a:r>
              <a:rPr lang="en-US" dirty="0"/>
              <a:t>Criminological theories play an important role in reducing crime in society.  </a:t>
            </a:r>
            <a:endParaRPr lang="en-US" dirty="0" smtClean="0"/>
          </a:p>
          <a:p>
            <a:r>
              <a:rPr lang="en-US" dirty="0" smtClean="0"/>
              <a:t>Routine </a:t>
            </a:r>
            <a:r>
              <a:rPr lang="en-US" dirty="0"/>
              <a:t>activity theory explains why commercial centers and residences that lack a guardian are prone to crime. </a:t>
            </a:r>
            <a:endParaRPr lang="en-US" dirty="0" smtClean="0"/>
          </a:p>
          <a:p>
            <a:r>
              <a:rPr lang="en-US" dirty="0" smtClean="0"/>
              <a:t>The </a:t>
            </a:r>
            <a:r>
              <a:rPr lang="en-US" dirty="0"/>
              <a:t>explanation is helpful for security practitioners to come up with preventive measures and initiatives, for instance, using technology (for instance, hidden CCTV and alarms) to curb crime, protecting employees via training, and emphasizing building structures that are hard to break into. </a:t>
            </a:r>
            <a:endParaRPr lang="en-US" dirty="0" smtClean="0"/>
          </a:p>
          <a:p>
            <a:r>
              <a:rPr lang="en-US" dirty="0" smtClean="0"/>
              <a:t>Other </a:t>
            </a:r>
            <a:r>
              <a:rPr lang="en-US" dirty="0"/>
              <a:t>relevant safety tips would be employing security personnel and keeping keys more safely in such a situation. </a:t>
            </a:r>
          </a:p>
          <a:p>
            <a:r>
              <a:rPr lang="en-US" dirty="0"/>
              <a:t>Social disorganization theory offers a meaningful explanation about crime by emphasizing the significance of location and not personal traits in predicting criminal activity. </a:t>
            </a:r>
            <a:endParaRPr lang="en-US" dirty="0" smtClean="0"/>
          </a:p>
          <a:p>
            <a:r>
              <a:rPr lang="en-US" dirty="0" smtClean="0"/>
              <a:t>It </a:t>
            </a:r>
            <a:r>
              <a:rPr lang="en-US" dirty="0"/>
              <a:t>helps explain that juveniles who live in disadvantaged settlements in urban areas learn and acquire criminality by accepting the inherent cultures within such neighborhoods. </a:t>
            </a:r>
            <a:endParaRPr lang="en-US" dirty="0" smtClean="0"/>
          </a:p>
          <a:p>
            <a:r>
              <a:rPr lang="en-US" dirty="0" smtClean="0"/>
              <a:t>Hence</a:t>
            </a:r>
            <a:r>
              <a:rPr lang="en-US" dirty="0"/>
              <a:t>, the government can consider such a theory in improving security in disadvantaged settlements by having more police presence and striving to improve conditions via quality education.</a:t>
            </a:r>
          </a:p>
          <a:p>
            <a:r>
              <a:rPr lang="en-US" dirty="0"/>
              <a:t>The theories can also help in identifying significant reasons why people commit a crime. </a:t>
            </a:r>
            <a:endParaRPr lang="en-US" dirty="0" smtClean="0"/>
          </a:p>
          <a:p>
            <a:r>
              <a:rPr lang="en-US" dirty="0" smtClean="0"/>
              <a:t>Strain </a:t>
            </a:r>
            <a:r>
              <a:rPr lang="en-US" dirty="0"/>
              <a:t>theory helps us understand that social factors, for example, poverty and unemployment, can lead someone into the world of crime.</a:t>
            </a:r>
          </a:p>
          <a:p>
            <a:endParaRPr lang="en-US" dirty="0"/>
          </a:p>
        </p:txBody>
      </p:sp>
    </p:spTree>
    <p:extLst>
      <p:ext uri="{BB962C8B-B14F-4D97-AF65-F5344CB8AC3E}">
        <p14:creationId xmlns:p14="http://schemas.microsoft.com/office/powerpoint/2010/main" val="3520013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References</a:t>
            </a:r>
            <a:r>
              <a:rPr lang="en-US" b="1" dirty="0" smtClean="0"/>
              <a:t> </a:t>
            </a:r>
            <a:endParaRPr lang="en-US" b="1" dirty="0"/>
          </a:p>
        </p:txBody>
      </p:sp>
      <p:sp>
        <p:nvSpPr>
          <p:cNvPr id="3" name="Content Placeholder 2"/>
          <p:cNvSpPr>
            <a:spLocks noGrp="1"/>
          </p:cNvSpPr>
          <p:nvPr>
            <p:ph idx="1"/>
          </p:nvPr>
        </p:nvSpPr>
        <p:spPr/>
        <p:txBody>
          <a:bodyPr>
            <a:normAutofit fontScale="70000" lnSpcReduction="20000"/>
          </a:bodyPr>
          <a:lstStyle/>
          <a:p>
            <a:r>
              <a:rPr lang="en-US" dirty="0" err="1"/>
              <a:t>Bellair</a:t>
            </a:r>
            <a:r>
              <a:rPr lang="en-US" dirty="0"/>
              <a:t>, P. (2017). Social disorganization theory. In </a:t>
            </a:r>
            <a:r>
              <a:rPr lang="en-US" i="1" dirty="0"/>
              <a:t>Oxford Research Encyclopedia of Criminology and Criminal Justice</a:t>
            </a:r>
            <a:r>
              <a:rPr lang="en-US" dirty="0"/>
              <a:t>.</a:t>
            </a:r>
          </a:p>
          <a:p>
            <a:r>
              <a:rPr lang="en-US" dirty="0"/>
              <a:t>Clarke, R. V., &amp; </a:t>
            </a:r>
            <a:r>
              <a:rPr lang="en-US" dirty="0" err="1"/>
              <a:t>Felson</a:t>
            </a:r>
            <a:r>
              <a:rPr lang="en-US" dirty="0"/>
              <a:t>, M. (2017). Introduction: Criminology, routine activity, and rational choice. In </a:t>
            </a:r>
            <a:r>
              <a:rPr lang="en-US" i="1" dirty="0"/>
              <a:t>Routine activity and rational choice</a:t>
            </a:r>
            <a:r>
              <a:rPr lang="en-US" dirty="0"/>
              <a:t> (pp. 1-14). Routledge.</a:t>
            </a:r>
          </a:p>
          <a:p>
            <a:r>
              <a:rPr lang="en-US" dirty="0" err="1"/>
              <a:t>Nivette</a:t>
            </a:r>
            <a:r>
              <a:rPr lang="en-US" dirty="0"/>
              <a:t>, A., Eisner, M., &amp; </a:t>
            </a:r>
            <a:r>
              <a:rPr lang="en-US" dirty="0" err="1"/>
              <a:t>Ribeaud</a:t>
            </a:r>
            <a:r>
              <a:rPr lang="en-US" dirty="0"/>
              <a:t>, D. (2017). Developmental predictors of violent extremist attitudes: A test of general strain theory. </a:t>
            </a:r>
            <a:r>
              <a:rPr lang="en-US" i="1" dirty="0"/>
              <a:t>Journal of research in crime and delinquency</a:t>
            </a:r>
            <a:r>
              <a:rPr lang="en-US" dirty="0"/>
              <a:t>, </a:t>
            </a:r>
            <a:r>
              <a:rPr lang="en-US" i="1" dirty="0"/>
              <a:t>54</a:t>
            </a:r>
            <a:r>
              <a:rPr lang="en-US" dirty="0"/>
              <a:t>(6), 755-790.</a:t>
            </a:r>
          </a:p>
          <a:p>
            <a:r>
              <a:rPr lang="en-US" dirty="0" err="1"/>
              <a:t>Opp</a:t>
            </a:r>
            <a:r>
              <a:rPr lang="en-US" dirty="0"/>
              <a:t>, K. D. (2020). </a:t>
            </a:r>
            <a:r>
              <a:rPr lang="en-US" i="1" dirty="0"/>
              <a:t>Analytical criminology: integrating explanations of crime and deviant behavior</a:t>
            </a:r>
            <a:r>
              <a:rPr lang="en-US" dirty="0"/>
              <a:t>. Routledge.</a:t>
            </a:r>
          </a:p>
          <a:p>
            <a:r>
              <a:rPr lang="en-US" dirty="0"/>
              <a:t>Wilcox, P., &amp; Cullen, F. T. (2018). Situational opportunity theories of crime. </a:t>
            </a:r>
            <a:r>
              <a:rPr lang="en-US" i="1" dirty="0"/>
              <a:t>Annual Review of Criminology</a:t>
            </a:r>
            <a:r>
              <a:rPr lang="en-US" dirty="0"/>
              <a:t>, </a:t>
            </a:r>
            <a:r>
              <a:rPr lang="en-US" i="1" dirty="0"/>
              <a:t>1</a:t>
            </a:r>
            <a:r>
              <a:rPr lang="en-US" dirty="0"/>
              <a:t>, 123-148.</a:t>
            </a:r>
          </a:p>
          <a:p>
            <a:r>
              <a:rPr lang="en-US" dirty="0"/>
              <a:t>Wilcox, P., &amp; Cullen, F. T. (2018). Situational opportunity theories of crime. </a:t>
            </a:r>
            <a:r>
              <a:rPr lang="en-US" i="1" dirty="0"/>
              <a:t>Annual Review of Criminology</a:t>
            </a:r>
            <a:r>
              <a:rPr lang="en-US" dirty="0"/>
              <a:t>, </a:t>
            </a:r>
            <a:r>
              <a:rPr lang="en-US" i="1" dirty="0"/>
              <a:t>1</a:t>
            </a:r>
            <a:r>
              <a:rPr lang="en-US" dirty="0"/>
              <a:t>, 123-148.</a:t>
            </a:r>
          </a:p>
          <a:p>
            <a:endParaRPr lang="en-US" dirty="0"/>
          </a:p>
        </p:txBody>
      </p:sp>
    </p:spTree>
    <p:extLst>
      <p:ext uri="{BB962C8B-B14F-4D97-AF65-F5344CB8AC3E}">
        <p14:creationId xmlns:p14="http://schemas.microsoft.com/office/powerpoint/2010/main" val="246313165"/>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29</TotalTime>
  <Words>1812</Words>
  <Application>Microsoft Office PowerPoint</Application>
  <PresentationFormat>Widescreen</PresentationFormat>
  <Paragraphs>103</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Garamond</vt:lpstr>
      <vt:lpstr>Organic</vt:lpstr>
      <vt:lpstr>The value of criminological theory in the criminal justice system</vt:lpstr>
      <vt:lpstr>Introduction</vt:lpstr>
      <vt:lpstr>Summary of Social Disorganization Theory</vt:lpstr>
      <vt:lpstr>Summary of Social Disorganization Theory</vt:lpstr>
      <vt:lpstr>Summary of Routine Activity Theory </vt:lpstr>
      <vt:lpstr>Summary of Routine Activity Theory </vt:lpstr>
      <vt:lpstr>Summary of Strain Theory</vt:lpstr>
      <vt:lpstr>Summary of Strain Theory</vt:lpstr>
      <vt:lpstr>Image Representing Social Disorganization Theory</vt:lpstr>
      <vt:lpstr>Why the Image Represents Social Disorganization Theory</vt:lpstr>
      <vt:lpstr>Image Representing Routine Activity Theory </vt:lpstr>
      <vt:lpstr>Why the Image Represents Routine Activity Theory</vt:lpstr>
      <vt:lpstr>Image Representing Strain Theory </vt:lpstr>
      <vt:lpstr>Why the Image Represents Strain Theory</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value of criminological theory in the criminal justice system</dc:title>
  <dc:creator>user</dc:creator>
  <cp:lastModifiedBy>user</cp:lastModifiedBy>
  <cp:revision>9</cp:revision>
  <dcterms:created xsi:type="dcterms:W3CDTF">2021-10-11T14:15:37Z</dcterms:created>
  <dcterms:modified xsi:type="dcterms:W3CDTF">2021-10-11T14:45:18Z</dcterms:modified>
</cp:coreProperties>
</file>